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00" r:id="rId1"/>
  </p:sldMasterIdLst>
  <p:notesMasterIdLst>
    <p:notesMasterId r:id="rId16"/>
  </p:notesMasterIdLst>
  <p:sldIdLst>
    <p:sldId id="263" r:id="rId2"/>
    <p:sldId id="295" r:id="rId3"/>
    <p:sldId id="289" r:id="rId4"/>
    <p:sldId id="290" r:id="rId5"/>
    <p:sldId id="292" r:id="rId6"/>
    <p:sldId id="293" r:id="rId7"/>
    <p:sldId id="294" r:id="rId8"/>
    <p:sldId id="291" r:id="rId9"/>
    <p:sldId id="261" r:id="rId10"/>
    <p:sldId id="264" r:id="rId11"/>
    <p:sldId id="266" r:id="rId12"/>
    <p:sldId id="283" r:id="rId13"/>
    <p:sldId id="296" r:id="rId14"/>
    <p:sldId id="285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napVertSplitter="1" vertBarState="minimized" horzBarState="maximized">
    <p:restoredLeft sz="19057" autoAdjust="0"/>
    <p:restoredTop sz="95462" autoAdjust="0"/>
  </p:normalViewPr>
  <p:slideViewPr>
    <p:cSldViewPr>
      <p:cViewPr>
        <p:scale>
          <a:sx n="100" d="100"/>
          <a:sy n="100" d="100"/>
        </p:scale>
        <p:origin x="-1014" y="3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E9357D9-9CD3-42B2-BE00-1C2F2E45E4C5}" type="datetimeFigureOut">
              <a:rPr lang="en-US" smtClean="0"/>
              <a:pPr/>
              <a:t>3/26/2018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D06121-7D23-4A06-9360-273DCA5C6E3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91746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14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D06121-7D23-4A06-9360-273DCA5C6E30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50349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18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D06121-7D23-4A06-9360-273DCA5C6E30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27583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19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D06121-7D23-4A06-9360-273DCA5C6E30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443489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20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D06121-7D23-4A06-9360-273DCA5C6E30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7220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9EB27-F2A5-4D13-97DE-AD0911918553}" type="datetimeFigureOut">
              <a:rPr lang="en-US" smtClean="0"/>
              <a:pPr/>
              <a:t>3/26/2018</a:t>
            </a:fld>
            <a:endParaRPr lang="en-US" dirty="0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84010-18DF-4E5B-87B3-51B42B001B32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9EB27-F2A5-4D13-97DE-AD0911918553}" type="datetimeFigureOut">
              <a:rPr lang="en-US" smtClean="0"/>
              <a:pPr/>
              <a:t>3/26/2018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84010-18DF-4E5B-87B3-51B42B001B32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9EB27-F2A5-4D13-97DE-AD0911918553}" type="datetimeFigureOut">
              <a:rPr lang="en-US" smtClean="0"/>
              <a:pPr/>
              <a:t>3/26/2018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84010-18DF-4E5B-87B3-51B42B001B32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9EB27-F2A5-4D13-97DE-AD0911918553}" type="datetimeFigureOut">
              <a:rPr lang="en-US" smtClean="0"/>
              <a:pPr/>
              <a:t>3/26/2018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84010-18DF-4E5B-87B3-51B42B001B32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9EB27-F2A5-4D13-97DE-AD0911918553}" type="datetimeFigureOut">
              <a:rPr lang="en-US" smtClean="0"/>
              <a:pPr/>
              <a:t>3/26/2018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84010-18DF-4E5B-87B3-51B42B001B32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9EB27-F2A5-4D13-97DE-AD0911918553}" type="datetimeFigureOut">
              <a:rPr lang="en-US" smtClean="0"/>
              <a:pPr/>
              <a:t>3/26/2018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84010-18DF-4E5B-87B3-51B42B001B32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9EB27-F2A5-4D13-97DE-AD0911918553}" type="datetimeFigureOut">
              <a:rPr lang="en-US" smtClean="0"/>
              <a:pPr/>
              <a:t>3/26/2018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84010-18DF-4E5B-87B3-51B42B001B32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9EB27-F2A5-4D13-97DE-AD0911918553}" type="datetimeFigureOut">
              <a:rPr lang="en-US" smtClean="0"/>
              <a:pPr/>
              <a:t>3/26/2018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84010-18DF-4E5B-87B3-51B42B001B32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9EB27-F2A5-4D13-97DE-AD0911918553}" type="datetimeFigureOut">
              <a:rPr lang="en-US" smtClean="0"/>
              <a:pPr/>
              <a:t>3/26/2018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4C984010-18DF-4E5B-87B3-51B42B001B3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9EB27-F2A5-4D13-97DE-AD0911918553}" type="datetimeFigureOut">
              <a:rPr lang="en-US" smtClean="0"/>
              <a:pPr/>
              <a:t>3/26/2018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84010-18DF-4E5B-87B3-51B42B001B32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9EB27-F2A5-4D13-97DE-AD0911918553}" type="datetimeFigureOut">
              <a:rPr lang="en-US" smtClean="0"/>
              <a:pPr/>
              <a:t>3/26/2018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84010-18DF-4E5B-87B3-51B42B001B32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E8A9EB27-F2A5-4D13-97DE-AD0911918553}" type="datetimeFigureOut">
              <a:rPr lang="en-US" smtClean="0"/>
              <a:pPr/>
              <a:t>3/26/2018</a:t>
            </a:fld>
            <a:endParaRPr lang="en-US" dirty="0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4C984010-18DF-4E5B-87B3-51B42B001B32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01" r:id="rId1"/>
    <p:sldLayoutId id="2147483902" r:id="rId2"/>
    <p:sldLayoutId id="2147483903" r:id="rId3"/>
    <p:sldLayoutId id="2147483904" r:id="rId4"/>
    <p:sldLayoutId id="2147483905" r:id="rId5"/>
    <p:sldLayoutId id="2147483906" r:id="rId6"/>
    <p:sldLayoutId id="2147483907" r:id="rId7"/>
    <p:sldLayoutId id="2147483908" r:id="rId8"/>
    <p:sldLayoutId id="2147483909" r:id="rId9"/>
    <p:sldLayoutId id="2147483910" r:id="rId10"/>
    <p:sldLayoutId id="214748391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2.jpeg"/><Relationship Id="rId7" Type="http://schemas.openxmlformats.org/officeDocument/2006/relationships/image" Target="../media/image2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2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Left Bracket 6"/>
          <p:cNvSpPr/>
          <p:nvPr/>
        </p:nvSpPr>
        <p:spPr>
          <a:xfrm>
            <a:off x="2646218" y="4038600"/>
            <a:ext cx="467176" cy="1219200"/>
          </a:xfrm>
          <a:prstGeom prst="leftBracket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8" name="Right Bracket 7"/>
          <p:cNvSpPr/>
          <p:nvPr/>
        </p:nvSpPr>
        <p:spPr>
          <a:xfrm>
            <a:off x="5148064" y="4038600"/>
            <a:ext cx="457200" cy="1136073"/>
          </a:xfrm>
          <a:prstGeom prst="rightBracket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304800" y="685800"/>
            <a:ext cx="6324600" cy="1554162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>
              <a:spcBef>
                <a:spcPct val="0"/>
              </a:spcBef>
              <a:defRPr/>
            </a:pPr>
            <a:r>
              <a:rPr lang="en-US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J K POLYMERS</a:t>
            </a:r>
            <a:r>
              <a:rPr lang="en-US" sz="3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 </a:t>
            </a:r>
            <a:r>
              <a:rPr kumimoji="0" lang="en-US" sz="6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      </a:t>
            </a:r>
            <a:endParaRPr kumimoji="0" lang="en-US" sz="6000" b="1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pic>
        <p:nvPicPr>
          <p:cNvPr id="13" name="Picture 1" descr="http://www.nilit.com/fibers/images/icon-title-profile.png"/>
          <p:cNvPicPr>
            <a:picLocks noChangeAspect="1" noChangeArrowheads="1"/>
          </p:cNvPicPr>
          <p:nvPr/>
        </p:nvPicPr>
        <p:blipFill>
          <a:blip r:embed="rId3">
            <a:duotone>
              <a:prstClr val="black"/>
              <a:schemeClr val="accent4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7620000" y="533400"/>
            <a:ext cx="1295400" cy="1219200"/>
          </a:xfrm>
          <a:prstGeom prst="rect">
            <a:avLst/>
          </a:prstGeom>
          <a:noFill/>
        </p:spPr>
      </p:pic>
      <p:pic>
        <p:nvPicPr>
          <p:cNvPr id="14" name="Picture 3"/>
          <p:cNvPicPr>
            <a:picLocks noChangeAspect="1" noChangeArrowheads="1"/>
          </p:cNvPicPr>
          <p:nvPr/>
        </p:nvPicPr>
        <p:blipFill>
          <a:blip r:embed="rId4">
            <a:duotone>
              <a:prstClr val="black"/>
              <a:schemeClr val="accent4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1292352" y="2139696"/>
            <a:ext cx="4229100" cy="1314450"/>
          </a:xfrm>
          <a:prstGeom prst="rect">
            <a:avLst/>
          </a:prstGeom>
          <a:gradFill>
            <a:gsLst>
              <a:gs pos="0">
                <a:srgbClr val="03D4A8"/>
              </a:gs>
              <a:gs pos="25000">
                <a:srgbClr val="21D6E0"/>
              </a:gs>
              <a:gs pos="75000">
                <a:srgbClr val="0087E6"/>
              </a:gs>
              <a:gs pos="100000">
                <a:srgbClr val="005CBF"/>
              </a:gs>
            </a:gsLst>
            <a:lin ang="2700000" scaled="0"/>
          </a:gradFill>
          <a:ln w="9525">
            <a:noFill/>
            <a:miter lim="800000"/>
            <a:headEnd/>
            <a:tailEnd/>
          </a:ln>
          <a:effectLst/>
        </p:spPr>
      </p:pic>
      <p:pic>
        <p:nvPicPr>
          <p:cNvPr id="15" name="Picture 4"/>
          <p:cNvPicPr>
            <a:picLocks noChangeAspect="1" noChangeArrowheads="1"/>
          </p:cNvPicPr>
          <p:nvPr/>
        </p:nvPicPr>
        <p:blipFill>
          <a:blip r:embed="rId5">
            <a:duotone>
              <a:prstClr val="black"/>
              <a:schemeClr val="accent4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4267200" y="4648200"/>
            <a:ext cx="4206240" cy="1265827"/>
          </a:xfrm>
          <a:prstGeom prst="rect">
            <a:avLst/>
          </a:prstGeom>
          <a:noFill/>
          <a:ln w="9525">
            <a:gradFill>
              <a:gsLst>
                <a:gs pos="0">
                  <a:srgbClr val="CCCCFF"/>
                </a:gs>
                <a:gs pos="17999">
                  <a:srgbClr val="99CCFF"/>
                </a:gs>
                <a:gs pos="36000">
                  <a:srgbClr val="9966FF"/>
                </a:gs>
                <a:gs pos="61000">
                  <a:srgbClr val="CC99FF"/>
                </a:gs>
                <a:gs pos="82001">
                  <a:srgbClr val="99CCFF"/>
                </a:gs>
                <a:gs pos="100000">
                  <a:srgbClr val="CCCCFF"/>
                </a:gs>
              </a:gsLst>
              <a:lin ang="5400000" scaled="0"/>
            </a:gradFill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1179385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685800" y="838200"/>
            <a:ext cx="2438400" cy="1219199"/>
          </a:xfrm>
          <a:prstGeom prst="rect">
            <a:avLst/>
          </a:prstGeom>
        </p:spPr>
        <p:txBody>
          <a:bodyPr vert="horz" lIns="0" rIns="0" bIns="0" anchor="b">
            <a:normAutofit fontScale="52500" lnSpcReduction="20000"/>
          </a:bodyPr>
          <a:lstStyle/>
          <a:p>
            <a:pPr lvl="0">
              <a:spcBef>
                <a:spcPct val="0"/>
              </a:spcBef>
              <a:defRPr/>
            </a:pPr>
            <a:r>
              <a:rPr lang="en-US" sz="8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PROFILE</a:t>
            </a:r>
            <a:r>
              <a:rPr kumimoji="0" lang="en-US" sz="5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en-US" sz="5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US" sz="5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en-US" sz="5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en-US" sz="50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457200" y="1828800"/>
            <a:ext cx="8458200" cy="3810000"/>
          </a:xfrm>
          <a:prstGeom prst="rect">
            <a:avLst/>
          </a:prstGeom>
        </p:spPr>
        <p:txBody>
          <a:bodyPr vert="horz">
            <a:normAutofit fontScale="25000" lnSpcReduction="20000"/>
          </a:bodyPr>
          <a:lstStyle/>
          <a:p>
            <a:pPr marL="274320" lvl="0" indent="-274320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/>
            </a:pPr>
            <a:r>
              <a:rPr lang="en-US" sz="9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COMMITED TO QUALITY AND INNOVATION</a:t>
            </a:r>
          </a:p>
          <a:p>
            <a:pPr marL="274320" lvl="0" indent="-274320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/>
            </a:pPr>
            <a:endParaRPr kumimoji="0" lang="en-US" sz="11200" b="1" i="0" u="none" strike="noStrike" kern="1200" cap="all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274320" lvl="0" indent="-274320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/>
            </a:pPr>
            <a:r>
              <a:rPr lang="en-US" sz="8000" b="1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Founded in 2011,J K Polymers is committed to creating innovative , customized Nylon 6 (Polyamide) solutions. With  expertise in Polymerization and compounding , as well as raw material from spinning and textile mills ,we offer a comprehensive  range of quality  products and services for Polyamide injection molding applications.</a:t>
            </a:r>
          </a:p>
          <a:p>
            <a:pPr marL="274320" lvl="0" indent="-274320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/>
            </a:pPr>
            <a:endParaRPr lang="en-US" sz="8000" b="1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002060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  <a:p>
            <a:pPr marL="274320" lvl="0" indent="-274320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/>
            </a:pPr>
            <a:r>
              <a:rPr lang="en-US" sz="8000" b="1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Our motto is “no customer is too small ,too big or too far away.”</a:t>
            </a:r>
          </a:p>
          <a:p>
            <a:pPr marL="274320" lvl="0" indent="-274320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/>
            </a:pPr>
            <a:endParaRPr lang="en-US" sz="8000" b="1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002060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  <a:p>
            <a:pPr marL="274320" lvl="0" indent="-274320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/>
            </a:pPr>
            <a:r>
              <a:rPr lang="en-US" sz="8000" b="1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Our  key advantage is its people. We work closely with our customers to provide the right solutions and bring real value. Fully integrated  , our company has the technology and development capabilities to customize solutions and introduce original products . In turn , our products and solutions help our customers meet the demands of their increasingly competitive markets.</a:t>
            </a:r>
            <a:endParaRPr kumimoji="0" lang="en-US" sz="80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cs typeface="Times New Roman" pitchFamily="18" charset="0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Char char=""/>
              <a:tabLst/>
              <a:defRPr/>
            </a:pPr>
            <a:endParaRPr kumimoji="0" lang="en-US" sz="8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1" descr="http://www.nilit.com/fibers/images/icon-title-profile.png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accent4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7620000" y="533400"/>
            <a:ext cx="1295400" cy="1219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828800" y="1066800"/>
            <a:ext cx="4572000" cy="138499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engineering  </a:t>
            </a:r>
          </a:p>
          <a:p>
            <a:r>
              <a:rPr lang="en-US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           INNOVATION</a:t>
            </a:r>
          </a:p>
          <a:p>
            <a:r>
              <a:rPr lang="en-US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                      IN MOTION</a:t>
            </a:r>
            <a:r>
              <a:rPr lang="en-US" sz="2800" b="1" dirty="0" smtClean="0">
                <a:solidFill>
                  <a:srgbClr val="002060"/>
                </a:solidFill>
              </a:rPr>
              <a:t>               </a:t>
            </a:r>
            <a:endParaRPr lang="en-US" sz="2800" dirty="0">
              <a:solidFill>
                <a:srgbClr val="002060"/>
              </a:solidFill>
            </a:endParaRPr>
          </a:p>
        </p:txBody>
      </p:sp>
      <p:pic>
        <p:nvPicPr>
          <p:cNvPr id="3" name="Picture 1" descr="http://www.nilit.com/fibers/images/icon-title-profile.png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accent4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7467600" y="838200"/>
            <a:ext cx="1295400" cy="1371600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2362200" y="2895600"/>
            <a:ext cx="46482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b="1" dirty="0" smtClean="0">
                <a:solidFill>
                  <a:srgbClr val="002060"/>
                </a:solidFill>
              </a:rPr>
              <a:t>                                                </a:t>
            </a:r>
            <a:r>
              <a:rPr lang="en-US" sz="3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      CORPORATE PRESENTATION</a:t>
            </a:r>
            <a:r>
              <a:rPr lang="en-US" sz="3600" b="1" dirty="0" smtClean="0">
                <a:solidFill>
                  <a:srgbClr val="002060"/>
                </a:solidFill>
              </a:rPr>
              <a:t/>
            </a:r>
            <a:br>
              <a:rPr lang="en-US" sz="3600" b="1" dirty="0" smtClean="0">
                <a:solidFill>
                  <a:srgbClr val="002060"/>
                </a:solidFill>
              </a:rPr>
            </a:br>
            <a:endParaRPr lang="en-US" sz="3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685800" y="228600"/>
            <a:ext cx="754380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rgbClr val="005C9E"/>
                </a:solidFill>
                <a:effectLst/>
                <a:latin typeface="Calibri" pitchFamily="34" charset="0"/>
                <a:ea typeface="Calibri" pitchFamily="34" charset="0"/>
                <a:cs typeface="Arial-BoldMT"/>
              </a:rPr>
              <a:t>                            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rgbClr val="005C9E"/>
                </a:solidFill>
                <a:effectLst/>
                <a:latin typeface="Calibri" pitchFamily="34" charset="0"/>
                <a:ea typeface="Calibri" pitchFamily="34" charset="0"/>
                <a:cs typeface="Arial-BoldMT"/>
              </a:rPr>
              <a:t> </a:t>
            </a:r>
            <a:r>
              <a:rPr lang="en-US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en-US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OUR STRENGTHS FOR YOUR SUCCESS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1066800" y="1371600"/>
          <a:ext cx="1968500" cy="670052"/>
        </p:xfrm>
        <a:graphic>
          <a:graphicData uri="http://schemas.openxmlformats.org/drawingml/2006/table">
            <a:tbl>
              <a:tblPr/>
              <a:tblGrid>
                <a:gridCol w="1968500"/>
              </a:tblGrid>
              <a:tr h="33502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2060"/>
                          </a:solidFill>
                          <a:latin typeface="Calibri"/>
                          <a:ea typeface="Times New Roman"/>
                          <a:cs typeface="Calibri"/>
                        </a:rPr>
                        <a:t>BACKWARD</a:t>
                      </a:r>
                      <a:endParaRPr lang="en-US" sz="11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gradFill>
                      <a:gsLst>
                        <a:gs pos="0">
                          <a:srgbClr val="FF3399"/>
                        </a:gs>
                        <a:gs pos="25000">
                          <a:srgbClr val="FF6633"/>
                        </a:gs>
                        <a:gs pos="50000">
                          <a:srgbClr val="FFFF00"/>
                        </a:gs>
                        <a:gs pos="75000">
                          <a:srgbClr val="01A78F"/>
                        </a:gs>
                        <a:gs pos="100000">
                          <a:srgbClr val="3366FF"/>
                        </a:gs>
                      </a:gsLst>
                      <a:lin ang="2700000" scaled="0"/>
                    </a:gradFill>
                  </a:tcPr>
                </a:tc>
              </a:tr>
              <a:tr h="33502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2060"/>
                          </a:solidFill>
                          <a:latin typeface="Calibri"/>
                          <a:ea typeface="Times New Roman"/>
                          <a:cs typeface="Calibri"/>
                        </a:rPr>
                        <a:t>INTEGRATION</a:t>
                      </a:r>
                      <a:endParaRPr lang="en-US" sz="11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3399"/>
                        </a:gs>
                        <a:gs pos="25000">
                          <a:srgbClr val="FF6633"/>
                        </a:gs>
                        <a:gs pos="50000">
                          <a:srgbClr val="FFFF00"/>
                        </a:gs>
                        <a:gs pos="75000">
                          <a:srgbClr val="01A78F"/>
                        </a:gs>
                        <a:gs pos="100000">
                          <a:srgbClr val="3366FF"/>
                        </a:gs>
                      </a:gsLst>
                      <a:lin ang="2700000" scaled="0"/>
                    </a:gradFill>
                  </a:tcPr>
                </a:tc>
              </a:tr>
            </a:tbl>
          </a:graphicData>
        </a:graphic>
      </p:graphicFrame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486400" y="1371600"/>
          <a:ext cx="1955800" cy="769087"/>
        </p:xfrm>
        <a:graphic>
          <a:graphicData uri="http://schemas.openxmlformats.org/drawingml/2006/table">
            <a:tbl>
              <a:tblPr/>
              <a:tblGrid>
                <a:gridCol w="1955800"/>
              </a:tblGrid>
              <a:tr h="43950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2060"/>
                          </a:solidFill>
                          <a:latin typeface="Calibri"/>
                          <a:ea typeface="Times New Roman"/>
                          <a:cs typeface="Calibri"/>
                        </a:rPr>
                        <a:t>INDIAN</a:t>
                      </a:r>
                      <a:r>
                        <a:rPr lang="en-US" sz="1800" dirty="0">
                          <a:solidFill>
                            <a:srgbClr val="FFFFFF"/>
                          </a:solidFill>
                          <a:latin typeface="Calibri"/>
                          <a:ea typeface="Times New Roman"/>
                          <a:cs typeface="Calibri"/>
                        </a:rPr>
                        <a:t> </a:t>
                      </a:r>
                      <a:r>
                        <a:rPr lang="en-US" sz="1800" dirty="0">
                          <a:solidFill>
                            <a:srgbClr val="002060"/>
                          </a:solidFill>
                          <a:latin typeface="Calibri"/>
                          <a:ea typeface="Times New Roman"/>
                          <a:cs typeface="Calibri"/>
                        </a:rPr>
                        <a:t>FOOTPRINT</a:t>
                      </a:r>
                      <a:endParaRPr lang="en-US" sz="11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gradFill>
                      <a:gsLst>
                        <a:gs pos="0">
                          <a:srgbClr val="FF3399"/>
                        </a:gs>
                        <a:gs pos="25000">
                          <a:srgbClr val="FF6633"/>
                        </a:gs>
                        <a:gs pos="50000">
                          <a:srgbClr val="FFFF00"/>
                        </a:gs>
                        <a:gs pos="75000">
                          <a:srgbClr val="01A78F"/>
                        </a:gs>
                        <a:gs pos="100000">
                          <a:srgbClr val="3366FF"/>
                        </a:gs>
                      </a:gsLst>
                      <a:lin ang="2700000" scaled="0"/>
                    </a:gradFill>
                  </a:tcPr>
                </a:tc>
              </a:tr>
              <a:tr h="32958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FFFFFF"/>
                          </a:solidFill>
                          <a:latin typeface="Calibri"/>
                          <a:ea typeface="Times New Roman"/>
                          <a:cs typeface="Calibri"/>
                        </a:rPr>
                        <a:t> </a:t>
                      </a:r>
                      <a:endParaRPr lang="en-US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3399"/>
                        </a:gs>
                        <a:gs pos="25000">
                          <a:srgbClr val="FF6633"/>
                        </a:gs>
                        <a:gs pos="50000">
                          <a:srgbClr val="FFFF00"/>
                        </a:gs>
                        <a:gs pos="75000">
                          <a:srgbClr val="01A78F"/>
                        </a:gs>
                        <a:gs pos="100000">
                          <a:srgbClr val="3366FF"/>
                        </a:gs>
                      </a:gsLst>
                      <a:lin ang="2700000" scaled="0"/>
                    </a:gradFill>
                  </a:tcPr>
                </a:tc>
              </a:tr>
            </a:tbl>
          </a:graphicData>
        </a:graphic>
      </p:graphicFrame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609600" y="2362201"/>
            <a:ext cx="8203913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en-US" b="1" i="0" u="none" strike="noStrike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Arial" pitchFamily="34" charset="0"/>
              </a:rPr>
              <a:t>     </a:t>
            </a:r>
            <a:r>
              <a:rPr lang="en-US" b="1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Product Consistency                                              Reliable Supply                    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     Supply reliability R &amp; D Flexibility                    Fast / Local Response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     Commitment to Polyamides                                Lean &amp; Team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                                                                                            Think Global , Act Local ! </a:t>
            </a:r>
            <a:endParaRPr kumimoji="0" lang="en-US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ea typeface="Calibri" pitchFamily="34" charset="0"/>
                <a:cs typeface="Arial" pitchFamily="34" charset="0"/>
              </a:rPr>
              <a:t>    </a:t>
            </a: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                                                                 </a:t>
            </a:r>
            <a:endParaRPr kumimoji="0" lang="en-US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990600" y="3733800"/>
          <a:ext cx="2286000" cy="783336"/>
        </p:xfrm>
        <a:graphic>
          <a:graphicData uri="http://schemas.openxmlformats.org/drawingml/2006/table">
            <a:tbl>
              <a:tblPr/>
              <a:tblGrid>
                <a:gridCol w="2286000"/>
              </a:tblGrid>
              <a:tr h="39166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2060"/>
                          </a:solidFill>
                          <a:latin typeface="Calibri"/>
                          <a:ea typeface="Times New Roman"/>
                          <a:cs typeface="Calibri"/>
                        </a:rPr>
                        <a:t>NYLON SPECIALITY</a:t>
                      </a:r>
                      <a:endParaRPr lang="en-US" sz="11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gradFill>
                      <a:gsLst>
                        <a:gs pos="0">
                          <a:srgbClr val="FF3399"/>
                        </a:gs>
                        <a:gs pos="25000">
                          <a:srgbClr val="FF6633"/>
                        </a:gs>
                        <a:gs pos="50000">
                          <a:srgbClr val="FFFF00"/>
                        </a:gs>
                        <a:gs pos="75000">
                          <a:srgbClr val="01A78F"/>
                        </a:gs>
                        <a:gs pos="100000">
                          <a:srgbClr val="3366FF"/>
                        </a:gs>
                      </a:gsLst>
                      <a:lin ang="2700000" scaled="0"/>
                    </a:gradFill>
                  </a:tcPr>
                </a:tc>
              </a:tr>
              <a:tr h="39166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2060"/>
                          </a:solidFill>
                          <a:latin typeface="Calibri"/>
                          <a:ea typeface="Times New Roman"/>
                          <a:cs typeface="Calibri"/>
                        </a:rPr>
                        <a:t> COMPOUNDS</a:t>
                      </a:r>
                      <a:endParaRPr lang="en-US" sz="11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3399"/>
                        </a:gs>
                        <a:gs pos="25000">
                          <a:srgbClr val="FF6633"/>
                        </a:gs>
                        <a:gs pos="50000">
                          <a:srgbClr val="FFFF00"/>
                        </a:gs>
                        <a:gs pos="75000">
                          <a:srgbClr val="01A78F"/>
                        </a:gs>
                        <a:gs pos="100000">
                          <a:srgbClr val="3366FF"/>
                        </a:gs>
                      </a:gsLst>
                      <a:lin ang="2700000" scaled="0"/>
                    </a:gradFill>
                  </a:tcPr>
                </a:tc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5486400" y="3657600"/>
          <a:ext cx="1981200" cy="791561"/>
        </p:xfrm>
        <a:graphic>
          <a:graphicData uri="http://schemas.openxmlformats.org/drawingml/2006/table">
            <a:tbl>
              <a:tblPr/>
              <a:tblGrid>
                <a:gridCol w="1981200"/>
              </a:tblGrid>
              <a:tr h="3810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solidFill>
                            <a:srgbClr val="002060"/>
                          </a:solidFill>
                          <a:latin typeface="Calibri"/>
                          <a:ea typeface="Times New Roman"/>
                          <a:cs typeface="Calibri"/>
                        </a:rPr>
                        <a:t>MEDIUM</a:t>
                      </a:r>
                      <a:endParaRPr lang="en-US" sz="11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gradFill>
                      <a:gsLst>
                        <a:gs pos="0">
                          <a:srgbClr val="FF3399"/>
                        </a:gs>
                        <a:gs pos="25000">
                          <a:srgbClr val="FF6633"/>
                        </a:gs>
                        <a:gs pos="50000">
                          <a:srgbClr val="FFFF00"/>
                        </a:gs>
                        <a:gs pos="75000">
                          <a:srgbClr val="01A78F"/>
                        </a:gs>
                        <a:gs pos="100000">
                          <a:srgbClr val="3366FF"/>
                        </a:gs>
                      </a:gsLst>
                      <a:lin ang="2700000" scaled="0"/>
                    </a:gradFill>
                  </a:tcPr>
                </a:tc>
              </a:tr>
              <a:tr h="41056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2060"/>
                          </a:solidFill>
                          <a:latin typeface="Calibri"/>
                          <a:ea typeface="Times New Roman"/>
                          <a:cs typeface="Calibri"/>
                        </a:rPr>
                        <a:t>SIZED</a:t>
                      </a:r>
                      <a:endParaRPr lang="en-US" sz="11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3399"/>
                        </a:gs>
                        <a:gs pos="25000">
                          <a:srgbClr val="FF6633"/>
                        </a:gs>
                        <a:gs pos="50000">
                          <a:srgbClr val="FFFF00"/>
                        </a:gs>
                        <a:gs pos="75000">
                          <a:srgbClr val="01A78F"/>
                        </a:gs>
                        <a:gs pos="100000">
                          <a:srgbClr val="3366FF"/>
                        </a:gs>
                      </a:gsLst>
                      <a:lin ang="2700000" scaled="0"/>
                    </a:gradFill>
                  </a:tcPr>
                </a:tc>
              </a:tr>
            </a:tbl>
          </a:graphicData>
        </a:graphic>
      </p:graphicFrame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304800" y="4876800"/>
            <a:ext cx="7977953" cy="147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en-US" sz="1800" b="1" i="0" u="none" strike="noStrike" cap="none" normalizeH="0" baseline="0" dirty="0" smtClean="0">
                <a:ln>
                  <a:noFill/>
                </a:ln>
                <a:solidFill>
                  <a:srgbClr val="171717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         </a:t>
            </a:r>
            <a:r>
              <a:rPr lang="en-US" b="1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Experience &amp; Focus                                               Family Owned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            Tailored Compounds                                            Long-term reliability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            Flexibility &amp; Speed                                                Long-term relationship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ea typeface="Calibri" pitchFamily="34" charset="0"/>
                <a:cs typeface="Arial" pitchFamily="34" charset="0"/>
              </a:rPr>
              <a:t>           </a:t>
            </a:r>
            <a:endParaRPr kumimoji="0" lang="en-US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                                              </a:t>
            </a:r>
            <a:endParaRPr kumimoji="0" lang="en-US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9" name="Picture 1" descr="http://www.nilit.com/fibers/images/icon-title-profile.png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accent4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7848600" y="685800"/>
            <a:ext cx="1295400" cy="13716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PC5\Documents\WhatsApp Image 2017-07-02 at  9.56.26 AM (7)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76400" y="838200"/>
            <a:ext cx="5867400" cy="2895600"/>
          </a:xfrm>
          <a:prstGeom prst="rect">
            <a:avLst/>
          </a:prstGeom>
          <a:noFill/>
        </p:spPr>
      </p:pic>
      <p:pic>
        <p:nvPicPr>
          <p:cNvPr id="3" name="Picture 2" descr="C:\Users\PC5\Pictures\IMG_027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3962400"/>
            <a:ext cx="3505200" cy="2209800"/>
          </a:xfrm>
          <a:prstGeom prst="rect">
            <a:avLst/>
          </a:prstGeom>
          <a:noFill/>
        </p:spPr>
      </p:pic>
      <p:pic>
        <p:nvPicPr>
          <p:cNvPr id="4" name="Picture 3" descr="C:\Users\PC5\Pictures\IMG_028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76800" y="3962400"/>
            <a:ext cx="3810000" cy="2209800"/>
          </a:xfrm>
          <a:prstGeom prst="rect">
            <a:avLst/>
          </a:prstGeom>
          <a:noFill/>
        </p:spPr>
      </p:pic>
      <p:pic>
        <p:nvPicPr>
          <p:cNvPr id="5" name="Picture 1" descr="http://www.nilit.com/fibers/images/icon-title-profile.png"/>
          <p:cNvPicPr>
            <a:picLocks noChangeAspect="1" noChangeArrowheads="1"/>
          </p:cNvPicPr>
          <p:nvPr/>
        </p:nvPicPr>
        <p:blipFill>
          <a:blip r:embed="rId5">
            <a:duotone>
              <a:prstClr val="black"/>
              <a:schemeClr val="accent4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7620000" y="609600"/>
            <a:ext cx="1295400" cy="13716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ttp://www.nilit.com/fibers/images/icon-title-profile.png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accent4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7848600" y="609600"/>
            <a:ext cx="1295400" cy="1371600"/>
          </a:xfrm>
          <a:prstGeom prst="rect">
            <a:avLst/>
          </a:prstGeom>
          <a:noFill/>
        </p:spPr>
      </p:pic>
      <p:pic>
        <p:nvPicPr>
          <p:cNvPr id="3" name="Picture 2" descr="C:\Users\PC5\Pictures\IMG_028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5800" y="914400"/>
            <a:ext cx="2971800" cy="2209800"/>
          </a:xfrm>
          <a:prstGeom prst="rect">
            <a:avLst/>
          </a:prstGeom>
          <a:noFill/>
        </p:spPr>
      </p:pic>
      <p:pic>
        <p:nvPicPr>
          <p:cNvPr id="4" name="Picture 3" descr="C:\Users\PC5\Pictures\IMG_028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0" y="914400"/>
            <a:ext cx="3124200" cy="2286000"/>
          </a:xfrm>
          <a:prstGeom prst="rect">
            <a:avLst/>
          </a:prstGeom>
          <a:noFill/>
        </p:spPr>
      </p:pic>
      <p:pic>
        <p:nvPicPr>
          <p:cNvPr id="5" name="Picture 2" descr="C:\Users\PC5\Pictures\IMG_0286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85800" y="3886200"/>
            <a:ext cx="2971800" cy="2667000"/>
          </a:xfrm>
          <a:prstGeom prst="rect">
            <a:avLst/>
          </a:prstGeom>
          <a:noFill/>
        </p:spPr>
      </p:pic>
      <p:pic>
        <p:nvPicPr>
          <p:cNvPr id="6" name="Picture 5" descr="C:\Users\PC5\Pictures\IMG_0284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572000" y="3886200"/>
            <a:ext cx="3124200" cy="2667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ttp://www.nilit.com/fibers/images/icon-title-profile.png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accent4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7696200" y="609600"/>
            <a:ext cx="1295400" cy="1371600"/>
          </a:xfrm>
          <a:prstGeom prst="rect">
            <a:avLst/>
          </a:prstGeom>
          <a:noFill/>
        </p:spPr>
      </p:pic>
      <p:pic>
        <p:nvPicPr>
          <p:cNvPr id="3" name="Picture 2" descr="C:\Users\PC5\Documents\IMG-20170710-WA001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3400" y="914400"/>
            <a:ext cx="2743200" cy="2514600"/>
          </a:xfrm>
          <a:prstGeom prst="rect">
            <a:avLst/>
          </a:prstGeom>
          <a:noFill/>
        </p:spPr>
      </p:pic>
      <p:pic>
        <p:nvPicPr>
          <p:cNvPr id="4" name="Picture 3" descr="C:\Users\PC5\Pictures\IMG_027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3400" y="3810000"/>
            <a:ext cx="2743200" cy="2438400"/>
          </a:xfrm>
          <a:prstGeom prst="rect">
            <a:avLst/>
          </a:prstGeom>
          <a:noFill/>
        </p:spPr>
      </p:pic>
      <p:pic>
        <p:nvPicPr>
          <p:cNvPr id="5" name="Picture 4" descr="C:\Users\PC5\Documents\IMG-20170710-WA0012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581400" y="914400"/>
            <a:ext cx="4191000" cy="5334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443253" y="620688"/>
            <a:ext cx="6385595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FEATURES OF NYLON-6 chips</a:t>
            </a:r>
            <a:endParaRPr lang="en-US" sz="40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002060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39766237"/>
              </p:ext>
            </p:extLst>
          </p:nvPr>
        </p:nvGraphicFramePr>
        <p:xfrm>
          <a:off x="1524000" y="1295400"/>
          <a:ext cx="6172200" cy="5364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172200"/>
              </a:tblGrid>
              <a:tr h="4165600">
                <a:tc>
                  <a:txBody>
                    <a:bodyPr/>
                    <a:lstStyle/>
                    <a:p>
                      <a:pPr marL="285750" indent="-285750">
                        <a:buFontTx/>
                        <a:buBlip>
                          <a:blip r:embed="rId2"/>
                        </a:buBlip>
                      </a:pPr>
                      <a:r>
                        <a:rPr lang="en-US" b="1" dirty="0" smtClean="0">
                          <a:solidFill>
                            <a:srgbClr val="002060"/>
                          </a:solidFill>
                          <a:effectLst/>
                        </a:rPr>
                        <a:t>MULTIPLE USAGE IN TEXTILE, AUTOMOTIVE, APPLIANCES</a:t>
                      </a:r>
                      <a:r>
                        <a:rPr lang="en-US" b="1" baseline="0" dirty="0" smtClean="0">
                          <a:solidFill>
                            <a:srgbClr val="002060"/>
                          </a:solidFill>
                          <a:effectLst/>
                        </a:rPr>
                        <a:t> &amp; ELECTRICAL SECTOR INCLUDING PACKAGING</a:t>
                      </a:r>
                    </a:p>
                    <a:p>
                      <a:pPr marL="285750" indent="-285750">
                        <a:buFontTx/>
                        <a:buBlip>
                          <a:blip r:embed="rId2"/>
                        </a:buBlip>
                      </a:pPr>
                      <a:r>
                        <a:rPr lang="en-US" baseline="0" dirty="0" smtClean="0">
                          <a:solidFill>
                            <a:srgbClr val="002060"/>
                          </a:solidFill>
                          <a:effectLst/>
                        </a:rPr>
                        <a:t>GOOD BALANCE OF MECHANICAL PROPERTIES</a:t>
                      </a:r>
                    </a:p>
                    <a:p>
                      <a:pPr marL="285750" indent="-285750">
                        <a:buFontTx/>
                        <a:buBlip>
                          <a:blip r:embed="rId2"/>
                        </a:buBlip>
                      </a:pPr>
                      <a:r>
                        <a:rPr lang="en-US" baseline="0" dirty="0" smtClean="0">
                          <a:solidFill>
                            <a:srgbClr val="002060"/>
                          </a:solidFill>
                          <a:effectLst/>
                        </a:rPr>
                        <a:t>EXCELLENT HEAT RESISTANCE</a:t>
                      </a:r>
                    </a:p>
                    <a:p>
                      <a:pPr marL="285750" indent="-285750">
                        <a:buFontTx/>
                        <a:buBlip>
                          <a:blip r:embed="rId2"/>
                        </a:buBlip>
                      </a:pPr>
                      <a:r>
                        <a:rPr lang="en-US" baseline="0" dirty="0" smtClean="0">
                          <a:solidFill>
                            <a:srgbClr val="002060"/>
                          </a:solidFill>
                          <a:effectLst/>
                        </a:rPr>
                        <a:t>HIGH IMPACT STRENGTH AT SUB ZERO TEMP.</a:t>
                      </a:r>
                    </a:p>
                    <a:p>
                      <a:pPr marL="285750" indent="-285750">
                        <a:buFontTx/>
                        <a:buBlip>
                          <a:blip r:embed="rId2"/>
                        </a:buBlip>
                      </a:pPr>
                      <a:r>
                        <a:rPr lang="en-US" baseline="0" dirty="0" smtClean="0">
                          <a:solidFill>
                            <a:srgbClr val="002060"/>
                          </a:solidFill>
                          <a:effectLst/>
                        </a:rPr>
                        <a:t>EXCELLENT FLOW &amp; FAST CYCLE PROPERTIES</a:t>
                      </a:r>
                    </a:p>
                    <a:p>
                      <a:pPr marL="285750" indent="-285750">
                        <a:buFontTx/>
                        <a:buBlip>
                          <a:blip r:embed="rId2"/>
                        </a:buBlip>
                      </a:pPr>
                      <a:r>
                        <a:rPr lang="en-US" baseline="0" dirty="0" smtClean="0">
                          <a:solidFill>
                            <a:srgbClr val="002060"/>
                          </a:solidFill>
                          <a:effectLst/>
                        </a:rPr>
                        <a:t>HIGH ANTI ABARISION</a:t>
                      </a:r>
                    </a:p>
                    <a:p>
                      <a:pPr marL="285750" indent="-285750">
                        <a:buFontTx/>
                        <a:buBlip>
                          <a:blip r:embed="rId2"/>
                        </a:buBlip>
                      </a:pPr>
                      <a:r>
                        <a:rPr lang="en-US" baseline="0" dirty="0" smtClean="0">
                          <a:solidFill>
                            <a:srgbClr val="002060"/>
                          </a:solidFill>
                          <a:effectLst/>
                        </a:rPr>
                        <a:t>HIGH FATIGUE RESISTANCE BEHAVIOUR</a:t>
                      </a:r>
                    </a:p>
                    <a:p>
                      <a:pPr marL="285750" indent="-285750">
                        <a:buFontTx/>
                        <a:buBlip>
                          <a:blip r:embed="rId2"/>
                        </a:buBlip>
                      </a:pPr>
                      <a:r>
                        <a:rPr lang="en-US" baseline="0" dirty="0" smtClean="0">
                          <a:solidFill>
                            <a:srgbClr val="002060"/>
                          </a:solidFill>
                          <a:effectLst/>
                        </a:rPr>
                        <a:t>HIGH STIFFNESS &amp; STRENGTH ABOVE </a:t>
                      </a:r>
                      <a:r>
                        <a:rPr lang="en-US" baseline="0" dirty="0" smtClean="0">
                          <a:solidFill>
                            <a:srgbClr val="002060"/>
                          </a:solidFill>
                          <a:effectLst/>
                          <a:latin typeface="+mj-lt"/>
                        </a:rPr>
                        <a:t>100</a:t>
                      </a:r>
                      <a:r>
                        <a:rPr lang="en-US" baseline="0" dirty="0" smtClean="0">
                          <a:solidFill>
                            <a:srgbClr val="002060"/>
                          </a:solidFill>
                          <a:effectLst/>
                        </a:rPr>
                        <a:t> </a:t>
                      </a:r>
                      <a:r>
                        <a:rPr lang="en-US" sz="1600" baseline="0" dirty="0" smtClean="0">
                          <a:solidFill>
                            <a:srgbClr val="002060"/>
                          </a:solidFill>
                          <a:effectLst/>
                        </a:rPr>
                        <a:t>⁰C</a:t>
                      </a:r>
                    </a:p>
                    <a:p>
                      <a:pPr marL="0" indent="0">
                        <a:buFontTx/>
                        <a:buNone/>
                      </a:pPr>
                      <a:r>
                        <a:rPr lang="en-US" sz="1600" baseline="0" dirty="0" smtClean="0">
                          <a:solidFill>
                            <a:srgbClr val="002060"/>
                          </a:solidFill>
                          <a:effectLst/>
                        </a:rPr>
                        <a:t>                          </a:t>
                      </a:r>
                    </a:p>
                    <a:p>
                      <a:pPr marL="0" indent="0">
                        <a:buFontTx/>
                        <a:buNone/>
                      </a:pPr>
                      <a:r>
                        <a:rPr lang="en-US" sz="2000" baseline="0" dirty="0" smtClean="0">
                          <a:solidFill>
                            <a:srgbClr val="002060"/>
                          </a:solidFill>
                          <a:effectLst/>
                        </a:rPr>
                        <a:t>                      —</a:t>
                      </a:r>
                      <a:r>
                        <a:rPr lang="en-US" sz="2400" baseline="0" dirty="0" smtClean="0">
                          <a:solidFill>
                            <a:srgbClr val="002060"/>
                          </a:solidFill>
                          <a:effectLst/>
                        </a:rPr>
                        <a:t>N</a:t>
                      </a:r>
                      <a:r>
                        <a:rPr lang="en-US" sz="1800" baseline="0" dirty="0" smtClean="0">
                          <a:solidFill>
                            <a:srgbClr val="002060"/>
                          </a:solidFill>
                          <a:effectLst/>
                        </a:rPr>
                        <a:t>— </a:t>
                      </a:r>
                      <a:r>
                        <a:rPr lang="en-US" sz="2400" baseline="0" dirty="0" smtClean="0">
                          <a:solidFill>
                            <a:srgbClr val="002060"/>
                          </a:solidFill>
                          <a:effectLst/>
                        </a:rPr>
                        <a:t>(CH</a:t>
                      </a:r>
                      <a:r>
                        <a:rPr lang="en-US" sz="1600" baseline="0" dirty="0" smtClean="0">
                          <a:solidFill>
                            <a:srgbClr val="002060"/>
                          </a:solidFill>
                          <a:effectLst/>
                        </a:rPr>
                        <a:t>2</a:t>
                      </a:r>
                      <a:r>
                        <a:rPr lang="en-US" sz="2400" baseline="0" dirty="0" smtClean="0">
                          <a:solidFill>
                            <a:srgbClr val="002060"/>
                          </a:solidFill>
                          <a:effectLst/>
                        </a:rPr>
                        <a:t>)</a:t>
                      </a:r>
                      <a:r>
                        <a:rPr lang="en-US" sz="1600" baseline="0" dirty="0" smtClean="0">
                          <a:solidFill>
                            <a:srgbClr val="002060"/>
                          </a:solidFill>
                          <a:effectLst/>
                        </a:rPr>
                        <a:t>5</a:t>
                      </a:r>
                      <a:r>
                        <a:rPr lang="en-US" sz="2400" baseline="0" dirty="0" smtClean="0">
                          <a:solidFill>
                            <a:srgbClr val="002060"/>
                          </a:solidFill>
                          <a:effectLst/>
                        </a:rPr>
                        <a:t>—C—</a:t>
                      </a:r>
                    </a:p>
                    <a:p>
                      <a:pPr marL="0" indent="0">
                        <a:buFontTx/>
                        <a:buNone/>
                      </a:pPr>
                      <a:r>
                        <a:rPr lang="en-US" sz="1800" dirty="0" smtClean="0">
                          <a:solidFill>
                            <a:srgbClr val="002060"/>
                          </a:solidFill>
                          <a:effectLst/>
                        </a:rPr>
                        <a:t>                            ǀ ǀ                         </a:t>
                      </a:r>
                      <a:r>
                        <a:rPr lang="en-US" sz="1800" baseline="0" dirty="0" smtClean="0">
                          <a:solidFill>
                            <a:srgbClr val="002060"/>
                          </a:solidFill>
                          <a:effectLst/>
                        </a:rPr>
                        <a:t> </a:t>
                      </a:r>
                      <a:r>
                        <a:rPr lang="en-US" sz="1800" dirty="0" smtClean="0">
                          <a:solidFill>
                            <a:srgbClr val="002060"/>
                          </a:solidFill>
                          <a:effectLst/>
                        </a:rPr>
                        <a:t>ǀ ǀ </a:t>
                      </a:r>
                    </a:p>
                    <a:p>
                      <a:pPr marL="0" indent="0">
                        <a:buFontTx/>
                        <a:buNone/>
                      </a:pPr>
                      <a:r>
                        <a:rPr lang="en-US" sz="1800" dirty="0" smtClean="0">
                          <a:solidFill>
                            <a:srgbClr val="002060"/>
                          </a:solidFill>
                          <a:effectLst/>
                        </a:rPr>
                        <a:t>                            </a:t>
                      </a:r>
                      <a:r>
                        <a:rPr lang="en-US" sz="2400" dirty="0" smtClean="0">
                          <a:solidFill>
                            <a:srgbClr val="002060"/>
                          </a:solidFill>
                          <a:effectLst/>
                        </a:rPr>
                        <a:t>H                   </a:t>
                      </a:r>
                      <a:fld id="{F4F887C4-674C-448F-9A34-51A3FDDD5CA7}" type="slidenum">
                        <a:rPr lang="en-US" sz="2400" smtClean="0">
                          <a:solidFill>
                            <a:srgbClr val="002060"/>
                          </a:solidFill>
                          <a:effectLst/>
                        </a:rPr>
                        <a:pPr marL="0" indent="0">
                          <a:buFontTx/>
                          <a:buNone/>
                        </a:pPr>
                        <a:t>8</a:t>
                      </a:fld>
                      <a:fld id="{300C377C-A5AF-41E6-8C05-D4C3D6F0DAE9}" type="slidenum">
                        <a:rPr lang="en-US" sz="2400" smtClean="0">
                          <a:solidFill>
                            <a:srgbClr val="002060"/>
                          </a:solidFill>
                          <a:effectLst/>
                        </a:rPr>
                        <a:pPr marL="0" indent="0">
                          <a:buFontTx/>
                          <a:buNone/>
                        </a:pPr>
                        <a:t>8</a:t>
                      </a:fld>
                      <a:fld id="{787A9EB1-9D17-47DD-BFE9-CDCA7B7A4DCB}" type="slidenum">
                        <a:rPr lang="en-US" sz="2400" smtClean="0">
                          <a:solidFill>
                            <a:srgbClr val="002060"/>
                          </a:solidFill>
                          <a:effectLst/>
                        </a:rPr>
                        <a:pPr marL="0" indent="0">
                          <a:buFontTx/>
                          <a:buNone/>
                        </a:pPr>
                        <a:t>8</a:t>
                      </a:fld>
                      <a:fld id="{3F8BE199-98EB-45A0-9E37-7CF3B4FDE303}" type="slidenum">
                        <a:rPr lang="en-US" sz="2400" smtClean="0">
                          <a:solidFill>
                            <a:srgbClr val="002060"/>
                          </a:solidFill>
                          <a:effectLst/>
                        </a:rPr>
                        <a:pPr marL="0" indent="0">
                          <a:buFontTx/>
                          <a:buNone/>
                        </a:pPr>
                        <a:t>8</a:t>
                      </a:fld>
                      <a:r>
                        <a:rPr lang="en-US" sz="2400" dirty="0" smtClean="0">
                          <a:solidFill>
                            <a:srgbClr val="002060"/>
                          </a:solidFill>
                          <a:effectLst/>
                        </a:rPr>
                        <a:t>O         n</a:t>
                      </a:r>
                    </a:p>
                    <a:p>
                      <a:pPr marL="0" indent="0">
                        <a:buFontTx/>
                        <a:buNone/>
                      </a:pPr>
                      <a:r>
                        <a:rPr lang="en-US" sz="2400" baseline="0" dirty="0" smtClean="0">
                          <a:solidFill>
                            <a:srgbClr val="002060"/>
                          </a:solidFill>
                          <a:effectLst/>
                        </a:rPr>
                        <a:t>                       </a:t>
                      </a:r>
                    </a:p>
                    <a:p>
                      <a:pPr marL="0" indent="0">
                        <a:buFontTx/>
                        <a:buNone/>
                      </a:pPr>
                      <a:r>
                        <a:rPr lang="en-US" sz="2400" baseline="0" dirty="0" smtClean="0">
                          <a:solidFill>
                            <a:srgbClr val="002060"/>
                          </a:solidFill>
                          <a:effectLst/>
                        </a:rPr>
                        <a:t>    </a:t>
                      </a:r>
                      <a:r>
                        <a:rPr lang="en-US" sz="2400" baseline="0" dirty="0" smtClean="0">
                          <a:solidFill>
                            <a:schemeClr val="bg1"/>
                          </a:solidFill>
                          <a:effectLst/>
                        </a:rPr>
                        <a:t>                    </a:t>
                      </a:r>
                      <a:r>
                        <a:rPr lang="en-US" sz="2400" baseline="0" dirty="0" smtClean="0">
                          <a:solidFill>
                            <a:srgbClr val="002060"/>
                          </a:solidFill>
                          <a:effectLst/>
                        </a:rPr>
                        <a:t> NYLON-6  </a:t>
                      </a:r>
                    </a:p>
                    <a:p>
                      <a:pPr marL="285750" indent="-285750">
                        <a:buFontTx/>
                        <a:buBlip>
                          <a:blip r:embed="rId2"/>
                        </a:buBlip>
                      </a:pPr>
                      <a:r>
                        <a:rPr lang="en-US" sz="1800" baseline="0" dirty="0" smtClean="0">
                          <a:solidFill>
                            <a:srgbClr val="002060"/>
                          </a:solidFill>
                          <a:effectLst/>
                        </a:rPr>
                        <a:t>WEIGHT REDUCTION COMPARED TO METAL</a:t>
                      </a:r>
                    </a:p>
                    <a:p>
                      <a:pPr marL="285750" indent="-285750">
                        <a:buFontTx/>
                        <a:buBlip>
                          <a:blip r:embed="rId2"/>
                        </a:buBlip>
                      </a:pPr>
                      <a:r>
                        <a:rPr lang="en-US" sz="1800" baseline="0" dirty="0" smtClean="0">
                          <a:solidFill>
                            <a:srgbClr val="002060"/>
                          </a:solidFill>
                          <a:effectLst/>
                        </a:rPr>
                        <a:t>LOWER ENERGY &amp; OVERALL PRODUCTION COST</a:t>
                      </a:r>
                    </a:p>
                  </a:txBody>
                  <a:tcPr>
                    <a:gradFill>
                      <a:gsLst>
                        <a:gs pos="0">
                          <a:srgbClr val="FF3399"/>
                        </a:gs>
                        <a:gs pos="25000">
                          <a:srgbClr val="FF6633"/>
                        </a:gs>
                        <a:gs pos="50000">
                          <a:srgbClr val="FFFF00"/>
                        </a:gs>
                        <a:gs pos="75000">
                          <a:srgbClr val="01A78F"/>
                        </a:gs>
                        <a:gs pos="100000">
                          <a:srgbClr val="3366FF"/>
                        </a:gs>
                      </a:gsLst>
                      <a:lin ang="2700000" scaled="0"/>
                    </a:gradFill>
                  </a:tcPr>
                </a:tc>
              </a:tr>
            </a:tbl>
          </a:graphicData>
        </a:graphic>
      </p:graphicFrame>
      <p:pic>
        <p:nvPicPr>
          <p:cNvPr id="4" name="Picture 1" descr="http://www.nilit.com/fibers/images/icon-title-profile.png"/>
          <p:cNvPicPr>
            <a:picLocks noChangeAspect="1" noChangeArrowheads="1"/>
          </p:cNvPicPr>
          <p:nvPr/>
        </p:nvPicPr>
        <p:blipFill>
          <a:blip r:embed="rId3">
            <a:duotone>
              <a:prstClr val="black"/>
              <a:schemeClr val="accent4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7848600" y="1219200"/>
            <a:ext cx="1295400" cy="1371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1828800" y="609600"/>
            <a:ext cx="5638800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2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 AUTOMOTIVE  INDUSTRY</a:t>
            </a:r>
          </a:p>
          <a:p>
            <a:pPr algn="ctr"/>
            <a:endParaRPr lang="en-US" sz="32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002060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2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4800" y="1371600"/>
            <a:ext cx="1905000" cy="171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1" name="Picture 9" descr="D:\Software\IMAGES\A-4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3276600"/>
            <a:ext cx="1828800" cy="16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8" descr="D:\Software\IMAGES\A-3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4953000"/>
            <a:ext cx="1828800" cy="167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7" descr="D:\Software\IMAGES\A-2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0" y="1371600"/>
            <a:ext cx="1828800" cy="1447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4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7010400" y="3048000"/>
            <a:ext cx="1924050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5" name="Picture 1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7010400" y="4800600"/>
            <a:ext cx="1905000" cy="158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26" name="Table 2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73729330"/>
              </p:ext>
            </p:extLst>
          </p:nvPr>
        </p:nvGraphicFramePr>
        <p:xfrm>
          <a:off x="2590800" y="1447800"/>
          <a:ext cx="3498956" cy="39624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50800" dir="5400000" algn="ctr" rotWithShape="0">
                    <a:srgbClr val="002060"/>
                  </a:outerShdw>
                </a:effectLst>
                <a:tableStyleId>{5C22544A-7EE6-4342-B048-85BDC9FD1C3A}</a:tableStyleId>
              </a:tblPr>
              <a:tblGrid>
                <a:gridCol w="3498956"/>
              </a:tblGrid>
              <a:tr h="0">
                <a:tc>
                  <a:txBody>
                    <a:bodyPr/>
                    <a:lstStyle/>
                    <a:p>
                      <a:pPr marL="0" indent="0" algn="l">
                        <a:buFontTx/>
                        <a:buNone/>
                      </a:pPr>
                      <a:r>
                        <a:rPr lang="en-US" sz="2000" dirty="0" smtClean="0">
                          <a:solidFill>
                            <a:srgbClr val="002060"/>
                          </a:solidFill>
                        </a:rPr>
                        <a:t>CYLINDER</a:t>
                      </a:r>
                      <a:r>
                        <a:rPr lang="en-US" sz="2000" baseline="0" dirty="0" smtClean="0">
                          <a:solidFill>
                            <a:srgbClr val="002060"/>
                          </a:solidFill>
                        </a:rPr>
                        <a:t> HEAD COVERS</a:t>
                      </a:r>
                      <a:endParaRPr lang="en-US" sz="2000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rgbClr val="FF3399"/>
                        </a:gs>
                        <a:gs pos="25000">
                          <a:srgbClr val="FF6633"/>
                        </a:gs>
                        <a:gs pos="50000">
                          <a:srgbClr val="FFFF00"/>
                        </a:gs>
                        <a:gs pos="75000">
                          <a:srgbClr val="01A78F"/>
                        </a:gs>
                        <a:gs pos="100000">
                          <a:srgbClr val="3366FF"/>
                        </a:gs>
                      </a:gsLst>
                      <a:lin ang="2700000" scaled="1"/>
                      <a:tileRect/>
                    </a:gradFill>
                  </a:tcPr>
                </a:tc>
              </a:tr>
            </a:tbl>
          </a:graphicData>
        </a:graphic>
      </p:graphicFrame>
      <p:graphicFrame>
        <p:nvGraphicFramePr>
          <p:cNvPr id="27" name="Table 2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16334311"/>
              </p:ext>
            </p:extLst>
          </p:nvPr>
        </p:nvGraphicFramePr>
        <p:xfrm>
          <a:off x="2590800" y="1981200"/>
          <a:ext cx="3117956" cy="39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17956"/>
              </a:tblGrid>
              <a:tr h="349816">
                <a:tc>
                  <a:txBody>
                    <a:bodyPr/>
                    <a:lstStyle/>
                    <a:p>
                      <a:pPr marL="0" indent="0">
                        <a:buFontTx/>
                        <a:buNone/>
                      </a:pPr>
                      <a:r>
                        <a:rPr lang="en-US" sz="2000" dirty="0" smtClean="0">
                          <a:solidFill>
                            <a:srgbClr val="002060"/>
                          </a:solidFill>
                        </a:rPr>
                        <a:t>FUEL</a:t>
                      </a:r>
                      <a:r>
                        <a:rPr lang="en-US" sz="2000" baseline="0" dirty="0" smtClean="0">
                          <a:solidFill>
                            <a:srgbClr val="002060"/>
                          </a:solidFill>
                        </a:rPr>
                        <a:t> STRAINERS</a:t>
                      </a:r>
                      <a:endParaRPr lang="en-US" sz="2000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rgbClr val="FF3399"/>
                        </a:gs>
                        <a:gs pos="25000">
                          <a:srgbClr val="FF6633"/>
                        </a:gs>
                        <a:gs pos="50000">
                          <a:srgbClr val="FFFF00"/>
                        </a:gs>
                        <a:gs pos="75000">
                          <a:srgbClr val="01A78F"/>
                        </a:gs>
                        <a:gs pos="100000">
                          <a:srgbClr val="3366FF"/>
                        </a:gs>
                      </a:gsLst>
                      <a:lin ang="2700000" scaled="1"/>
                      <a:tileRect/>
                    </a:gradFill>
                  </a:tcPr>
                </a:tc>
              </a:tr>
            </a:tbl>
          </a:graphicData>
        </a:graphic>
      </p:graphicFrame>
      <p:sp>
        <p:nvSpPr>
          <p:cNvPr id="28" name="Rectangle 27"/>
          <p:cNvSpPr/>
          <p:nvPr/>
        </p:nvSpPr>
        <p:spPr>
          <a:xfrm>
            <a:off x="2590800" y="2362200"/>
            <a:ext cx="3124200" cy="400110"/>
          </a:xfrm>
          <a:prstGeom prst="rect">
            <a:avLst/>
          </a:prstGeom>
          <a:gradFill flip="none" rotWithShape="1">
            <a:gsLst>
              <a:gs pos="0">
                <a:srgbClr val="FF3399"/>
              </a:gs>
              <a:gs pos="25000">
                <a:srgbClr val="FF6633"/>
              </a:gs>
              <a:gs pos="50000">
                <a:srgbClr val="FFFF00"/>
              </a:gs>
              <a:gs pos="75000">
                <a:srgbClr val="01A78F"/>
              </a:gs>
              <a:gs pos="100000">
                <a:srgbClr val="3366FF"/>
              </a:gs>
            </a:gsLst>
            <a:lin ang="2700000" scaled="1"/>
            <a:tileRect/>
          </a:gradFill>
        </p:spPr>
        <p:txBody>
          <a:bodyPr wrap="square">
            <a:spAutoFit/>
          </a:bodyPr>
          <a:lstStyle/>
          <a:p>
            <a:r>
              <a:rPr lang="en-US" sz="2000" b="1" dirty="0" smtClean="0">
                <a:solidFill>
                  <a:srgbClr val="002060"/>
                </a:solidFill>
              </a:rPr>
              <a:t>RADIATOR FAN</a:t>
            </a:r>
            <a:endParaRPr lang="en-US" sz="2000" b="1" dirty="0">
              <a:solidFill>
                <a:srgbClr val="002060"/>
              </a:solidFill>
            </a:endParaRPr>
          </a:p>
        </p:txBody>
      </p:sp>
      <p:graphicFrame>
        <p:nvGraphicFramePr>
          <p:cNvPr id="29" name="Table 2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50100467"/>
              </p:ext>
            </p:extLst>
          </p:nvPr>
        </p:nvGraphicFramePr>
        <p:xfrm>
          <a:off x="2590800" y="2743200"/>
          <a:ext cx="3124200" cy="39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242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solidFill>
                            <a:srgbClr val="002060"/>
                          </a:solidFill>
                        </a:rPr>
                        <a:t>AC SHROUD</a:t>
                      </a:r>
                      <a:endParaRPr lang="en-US" sz="2000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rgbClr val="FF3399"/>
                        </a:gs>
                        <a:gs pos="25000">
                          <a:srgbClr val="FF6633"/>
                        </a:gs>
                        <a:gs pos="50000">
                          <a:srgbClr val="FFFF00"/>
                        </a:gs>
                        <a:gs pos="75000">
                          <a:srgbClr val="01A78F"/>
                        </a:gs>
                        <a:gs pos="100000">
                          <a:srgbClr val="3366FF"/>
                        </a:gs>
                      </a:gsLst>
                      <a:lin ang="2700000" scaled="1"/>
                      <a:tileRect/>
                    </a:gradFill>
                  </a:tcPr>
                </a:tc>
              </a:tr>
            </a:tbl>
          </a:graphicData>
        </a:graphic>
      </p:graphicFrame>
      <p:graphicFrame>
        <p:nvGraphicFramePr>
          <p:cNvPr id="30" name="Table 2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92934789"/>
              </p:ext>
            </p:extLst>
          </p:nvPr>
        </p:nvGraphicFramePr>
        <p:xfrm>
          <a:off x="2590800" y="3276600"/>
          <a:ext cx="3117956" cy="39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17956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solidFill>
                            <a:srgbClr val="002060"/>
                          </a:solidFill>
                        </a:rPr>
                        <a:t>FUSE</a:t>
                      </a:r>
                      <a:r>
                        <a:rPr lang="en-US" sz="2000" baseline="0" dirty="0" smtClean="0">
                          <a:solidFill>
                            <a:srgbClr val="002060"/>
                          </a:solidFill>
                        </a:rPr>
                        <a:t> BOXES</a:t>
                      </a:r>
                      <a:endParaRPr lang="en-US" sz="2000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rgbClr val="FF3399"/>
                        </a:gs>
                        <a:gs pos="25000">
                          <a:srgbClr val="FF6633"/>
                        </a:gs>
                        <a:gs pos="50000">
                          <a:srgbClr val="FFFF00"/>
                        </a:gs>
                        <a:gs pos="75000">
                          <a:srgbClr val="01A78F"/>
                        </a:gs>
                        <a:gs pos="100000">
                          <a:srgbClr val="3366FF"/>
                        </a:gs>
                      </a:gsLst>
                      <a:lin ang="2700000" scaled="1"/>
                      <a:tileRect/>
                    </a:gradFill>
                  </a:tcPr>
                </a:tc>
              </a:tr>
            </a:tbl>
          </a:graphicData>
        </a:graphic>
      </p:graphicFrame>
      <p:graphicFrame>
        <p:nvGraphicFramePr>
          <p:cNvPr id="31" name="Table 3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79663684"/>
              </p:ext>
            </p:extLst>
          </p:nvPr>
        </p:nvGraphicFramePr>
        <p:xfrm>
          <a:off x="2590800" y="4267200"/>
          <a:ext cx="3117956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17956"/>
              </a:tblGrid>
              <a:tr h="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2060"/>
                          </a:solidFill>
                        </a:rPr>
                        <a:t>RADIATOR</a:t>
                      </a:r>
                      <a:r>
                        <a:rPr lang="en-US" baseline="0" dirty="0" smtClean="0">
                          <a:solidFill>
                            <a:srgbClr val="002060"/>
                          </a:solidFill>
                        </a:rPr>
                        <a:t> GRILLS</a:t>
                      </a:r>
                      <a:endParaRPr lang="en-US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rgbClr val="FF3399"/>
                        </a:gs>
                        <a:gs pos="25000">
                          <a:srgbClr val="FF6633"/>
                        </a:gs>
                        <a:gs pos="50000">
                          <a:srgbClr val="FFFF00"/>
                        </a:gs>
                        <a:gs pos="75000">
                          <a:srgbClr val="01A78F"/>
                        </a:gs>
                        <a:gs pos="100000">
                          <a:srgbClr val="3366FF"/>
                        </a:gs>
                      </a:gsLst>
                      <a:lin ang="2700000" scaled="1"/>
                      <a:tileRect/>
                    </a:gradFill>
                  </a:tcPr>
                </a:tc>
              </a:tr>
            </a:tbl>
          </a:graphicData>
        </a:graphic>
      </p:graphicFrame>
      <p:graphicFrame>
        <p:nvGraphicFramePr>
          <p:cNvPr id="32" name="Table 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79663684"/>
              </p:ext>
            </p:extLst>
          </p:nvPr>
        </p:nvGraphicFramePr>
        <p:xfrm>
          <a:off x="2590800" y="3810000"/>
          <a:ext cx="3117956" cy="39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17956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solidFill>
                            <a:srgbClr val="002060"/>
                          </a:solidFill>
                        </a:rPr>
                        <a:t>TRIM CLIPS</a:t>
                      </a:r>
                      <a:endParaRPr lang="en-US" sz="2000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rgbClr val="FF3399"/>
                        </a:gs>
                        <a:gs pos="25000">
                          <a:srgbClr val="FF6633"/>
                        </a:gs>
                        <a:gs pos="50000">
                          <a:srgbClr val="FFFF00"/>
                        </a:gs>
                        <a:gs pos="75000">
                          <a:srgbClr val="01A78F"/>
                        </a:gs>
                        <a:gs pos="100000">
                          <a:srgbClr val="3366FF"/>
                        </a:gs>
                      </a:gsLst>
                      <a:lin ang="2700000" scaled="1"/>
                      <a:tileRect/>
                    </a:gradFill>
                  </a:tcPr>
                </a:tc>
              </a:tr>
            </a:tbl>
          </a:graphicData>
        </a:graphic>
      </p:graphicFrame>
      <p:graphicFrame>
        <p:nvGraphicFramePr>
          <p:cNvPr id="33" name="Table 3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51102603"/>
              </p:ext>
            </p:extLst>
          </p:nvPr>
        </p:nvGraphicFramePr>
        <p:xfrm>
          <a:off x="2286000" y="4724400"/>
          <a:ext cx="4572000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72000"/>
              </a:tblGrid>
              <a:tr h="457200"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solidFill>
                            <a:srgbClr val="002060"/>
                          </a:solidFill>
                        </a:rPr>
                        <a:t>WIRING</a:t>
                      </a:r>
                      <a:r>
                        <a:rPr lang="en-US" sz="2000" baseline="0" dirty="0" smtClean="0">
                          <a:solidFill>
                            <a:srgbClr val="002060"/>
                          </a:solidFill>
                        </a:rPr>
                        <a:t> HARNESS &amp; CONNECTORS</a:t>
                      </a:r>
                      <a:endParaRPr lang="en-US" sz="2000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rgbClr val="FF3399"/>
                        </a:gs>
                        <a:gs pos="25000">
                          <a:srgbClr val="FF6633"/>
                        </a:gs>
                        <a:gs pos="50000">
                          <a:srgbClr val="FFFF00"/>
                        </a:gs>
                        <a:gs pos="75000">
                          <a:srgbClr val="01A78F"/>
                        </a:gs>
                        <a:gs pos="100000">
                          <a:srgbClr val="3366FF"/>
                        </a:gs>
                      </a:gsLst>
                      <a:lin ang="2700000" scaled="1"/>
                      <a:tileRect/>
                    </a:gradFill>
                  </a:tcPr>
                </a:tc>
              </a:tr>
            </a:tbl>
          </a:graphicData>
        </a:graphic>
      </p:graphicFrame>
      <p:graphicFrame>
        <p:nvGraphicFramePr>
          <p:cNvPr id="34" name="Table 3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64820284"/>
              </p:ext>
            </p:extLst>
          </p:nvPr>
        </p:nvGraphicFramePr>
        <p:xfrm>
          <a:off x="2286000" y="5242560"/>
          <a:ext cx="4572000" cy="39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72000"/>
              </a:tblGrid>
              <a:tr h="304800"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solidFill>
                            <a:srgbClr val="002060"/>
                          </a:solidFill>
                        </a:rPr>
                        <a:t>SCOOTER</a:t>
                      </a:r>
                      <a:r>
                        <a:rPr lang="en-US" sz="2000" baseline="0" dirty="0" smtClean="0">
                          <a:solidFill>
                            <a:srgbClr val="002060"/>
                          </a:solidFill>
                        </a:rPr>
                        <a:t> NOSE &amp; HANDLE TOP</a:t>
                      </a:r>
                      <a:endParaRPr lang="en-US" sz="2000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rgbClr val="FF3399"/>
                        </a:gs>
                        <a:gs pos="25000">
                          <a:srgbClr val="FF6633"/>
                        </a:gs>
                        <a:gs pos="50000">
                          <a:srgbClr val="FFFF00"/>
                        </a:gs>
                        <a:gs pos="75000">
                          <a:srgbClr val="01A78F"/>
                        </a:gs>
                        <a:gs pos="100000">
                          <a:srgbClr val="3366FF"/>
                        </a:gs>
                      </a:gsLst>
                      <a:lin ang="2700000" scaled="1"/>
                      <a:tileRect/>
                    </a:gradFill>
                  </a:tcPr>
                </a:tc>
              </a:tr>
            </a:tbl>
          </a:graphicData>
        </a:graphic>
      </p:graphicFrame>
      <p:graphicFrame>
        <p:nvGraphicFramePr>
          <p:cNvPr id="35" name="Table 3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14834889"/>
              </p:ext>
            </p:extLst>
          </p:nvPr>
        </p:nvGraphicFramePr>
        <p:xfrm>
          <a:off x="2286000" y="5791200"/>
          <a:ext cx="4572000" cy="701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72000"/>
              </a:tblGrid>
              <a:tr h="0"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solidFill>
                            <a:srgbClr val="002060"/>
                          </a:solidFill>
                        </a:rPr>
                        <a:t>HANDLE</a:t>
                      </a:r>
                      <a:r>
                        <a:rPr lang="en-US" sz="2000" baseline="0" dirty="0" smtClean="0">
                          <a:solidFill>
                            <a:srgbClr val="002060"/>
                          </a:solidFill>
                        </a:rPr>
                        <a:t> KNOBS FOR WINDOW                                               REGULATORS</a:t>
                      </a:r>
                      <a:endParaRPr lang="en-US" sz="2000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gradFill>
                      <a:gsLst>
                        <a:gs pos="0">
                          <a:srgbClr val="FF3399"/>
                        </a:gs>
                        <a:gs pos="25000">
                          <a:srgbClr val="FF6633"/>
                        </a:gs>
                        <a:gs pos="50000">
                          <a:srgbClr val="FFFF00"/>
                        </a:gs>
                        <a:gs pos="75000">
                          <a:srgbClr val="01A78F"/>
                        </a:gs>
                        <a:gs pos="100000">
                          <a:srgbClr val="3366FF"/>
                        </a:gs>
                      </a:gsLst>
                      <a:lin ang="2700000" scaled="1"/>
                    </a:gra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452982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500"/>
                            </p:stCondLst>
                            <p:childTnLst>
                              <p:par>
                                <p:cTn id="3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500"/>
                            </p:stCondLst>
                            <p:childTnLst>
                              <p:par>
                                <p:cTn id="4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000"/>
                            </p:stCondLst>
                            <p:childTnLst>
                              <p:par>
                                <p:cTn id="4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3500"/>
                            </p:stCondLst>
                            <p:childTnLst>
                              <p:par>
                                <p:cTn id="5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000"/>
                            </p:stCondLst>
                            <p:childTnLst>
                              <p:par>
                                <p:cTn id="5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4500"/>
                            </p:stCondLst>
                            <p:childTnLst>
                              <p:par>
                                <p:cTn id="6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33400" y="685800"/>
            <a:ext cx="838200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2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ELECTRICAL/ELECTRONIC</a:t>
            </a:r>
            <a:r>
              <a:rPr lang="en-US" sz="3200" b="1" cap="all" spc="0" baseline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 INDUSTRIES</a:t>
            </a:r>
            <a:endParaRPr lang="en-US" sz="32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002060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7" name="Picture 8" descr="D:\Software\IMAGES\E-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295400"/>
            <a:ext cx="2000000" cy="18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 descr="D:\Software\IMAGES\E-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4876800"/>
            <a:ext cx="2000000" cy="18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733800" y="5162550"/>
            <a:ext cx="1390650" cy="169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" name="Picture 1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553200" y="4953000"/>
            <a:ext cx="2286000" cy="165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" name="Picture 6" descr="D:\Software\IMAGES\E-3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200" y="1371600"/>
            <a:ext cx="2209800" cy="18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3505200" y="1219200"/>
            <a:ext cx="1409700" cy="1647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70491889"/>
              </p:ext>
            </p:extLst>
          </p:nvPr>
        </p:nvGraphicFramePr>
        <p:xfrm>
          <a:off x="2590800" y="2819400"/>
          <a:ext cx="3581400" cy="2362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81400"/>
              </a:tblGrid>
              <a:tr h="2362200">
                <a:tc>
                  <a:txBody>
                    <a:bodyPr/>
                    <a:lstStyle/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n-US" dirty="0" smtClean="0">
                          <a:solidFill>
                            <a:srgbClr val="002060"/>
                          </a:solidFill>
                        </a:rPr>
                        <a:t>MCB HOUSING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n-US" dirty="0" smtClean="0">
                          <a:solidFill>
                            <a:srgbClr val="002060"/>
                          </a:solidFill>
                        </a:rPr>
                        <a:t>TERMINAL BLOCK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n-US" dirty="0" smtClean="0">
                          <a:solidFill>
                            <a:srgbClr val="002060"/>
                          </a:solidFill>
                        </a:rPr>
                        <a:t>CONNECTORS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n-US" dirty="0" smtClean="0">
                          <a:solidFill>
                            <a:srgbClr val="002060"/>
                          </a:solidFill>
                        </a:rPr>
                        <a:t>COIL BOBBINS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n-US" dirty="0" smtClean="0">
                          <a:solidFill>
                            <a:srgbClr val="002060"/>
                          </a:solidFill>
                        </a:rPr>
                        <a:t>PLASTIC MAGNETS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n-US" dirty="0" smtClean="0">
                          <a:solidFill>
                            <a:srgbClr val="002060"/>
                          </a:solidFill>
                        </a:rPr>
                        <a:t>MODULAR SWITCH PARTS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n-US" dirty="0" smtClean="0">
                          <a:solidFill>
                            <a:srgbClr val="002060"/>
                          </a:solidFill>
                        </a:rPr>
                        <a:t>TELEPHONE  /  EXCHANGE PARTS</a:t>
                      </a:r>
                      <a:endParaRPr lang="en-US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gradFill>
                      <a:gsLst>
                        <a:gs pos="0">
                          <a:srgbClr val="FF3399"/>
                        </a:gs>
                        <a:gs pos="25000">
                          <a:srgbClr val="FF6633"/>
                        </a:gs>
                        <a:gs pos="50000">
                          <a:srgbClr val="FFFF00"/>
                        </a:gs>
                        <a:gs pos="75000">
                          <a:srgbClr val="01A78F"/>
                        </a:gs>
                        <a:gs pos="100000">
                          <a:srgbClr val="3366FF"/>
                        </a:gs>
                      </a:gsLst>
                      <a:lin ang="2700000" scaled="0"/>
                    </a:gra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308388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209800" y="685800"/>
            <a:ext cx="36576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rgbClr val="FFFFFF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3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CORE VALUES</a:t>
            </a:r>
            <a:endParaRPr lang="en-US" sz="3600" dirty="0">
              <a:solidFill>
                <a:srgbClr val="002060"/>
              </a:solidFill>
              <a:latin typeface="Arial Rounded MT Bold" pitchFamily="34" charset="0"/>
            </a:endParaRPr>
          </a:p>
        </p:txBody>
      </p:sp>
      <p:pic>
        <p:nvPicPr>
          <p:cNvPr id="9" name="Picture 8" descr="http://www.nilit.com/images/hpiconvalues-01.png"/>
          <p:cNvPicPr/>
          <p:nvPr/>
        </p:nvPicPr>
        <p:blipFill>
          <a:blip r:embed="rId3">
            <a:duotone>
              <a:prstClr val="black"/>
              <a:schemeClr val="accent4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304800" y="1066800"/>
            <a:ext cx="1600200" cy="981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Rectangle 1"/>
          <p:cNvSpPr>
            <a:spLocks noChangeArrowheads="1"/>
          </p:cNvSpPr>
          <p:nvPr/>
        </p:nvSpPr>
        <p:spPr bwMode="auto">
          <a:xfrm>
            <a:off x="304800" y="1828800"/>
            <a:ext cx="8153399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sz="2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INTEGRITY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/>
            </a:r>
            <a:b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lang="en-US" sz="2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</a:rPr>
              <a:t>H</a:t>
            </a:r>
            <a:r>
              <a:rPr lang="en-US" sz="2000" b="1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</a:rPr>
              <a:t>onesty , trust, and credibility must be the basis of all relationships  with our employees , our customers and our suppliers.</a:t>
            </a:r>
            <a:endParaRPr kumimoji="0" lang="en-US" sz="2000" i="0" strike="noStrike" normalizeH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0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" name="Picture 10" descr="http://www.nilit.com/images/hpiconvalues-02.png"/>
          <p:cNvPicPr/>
          <p:nvPr/>
        </p:nvPicPr>
        <p:blipFill>
          <a:blip r:embed="rId4">
            <a:duotone>
              <a:prstClr val="black"/>
              <a:schemeClr val="accent4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228600" y="3429000"/>
            <a:ext cx="1524000" cy="1047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180905" y="3733800"/>
            <a:ext cx="8963095" cy="4401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000" b="1" dirty="0" smtClean="0">
              <a:solidFill>
                <a:srgbClr val="00206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sz="2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  Quality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/>
            </a:r>
            <a:b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lang="en-US" sz="2000" b="1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</a:rPr>
              <a:t>  </a:t>
            </a:r>
            <a:r>
              <a:rPr lang="en-US" sz="2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j k p</a:t>
            </a:r>
            <a:r>
              <a:rPr lang="en-US" sz="2000" b="1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</a:rPr>
              <a:t>olymers, We believe that quality pay for it-self. Therefore, we constantly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sz="2000" b="1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</a:rPr>
              <a:t>  strive for excellence in both product and service quality . Our manufacturing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sz="2000" b="1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</a:rPr>
              <a:t>  facilities are certified compliant with the most stringent , relevant ISO      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sz="2000" b="1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</a:rPr>
              <a:t>  standards.</a:t>
            </a:r>
            <a:endParaRPr kumimoji="0" lang="en-US" sz="2000" b="1" strike="noStrike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00206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000" b="1" dirty="0" smtClean="0">
              <a:solidFill>
                <a:srgbClr val="00206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0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3" name="Picture 1" descr="http://www.nilit.com/fibers/images/icon-title-profile.png"/>
          <p:cNvPicPr>
            <a:picLocks noChangeAspect="1" noChangeArrowheads="1"/>
          </p:cNvPicPr>
          <p:nvPr/>
        </p:nvPicPr>
        <p:blipFill>
          <a:blip r:embed="rId5">
            <a:duotone>
              <a:prstClr val="black"/>
              <a:schemeClr val="accent4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7391400" y="609600"/>
            <a:ext cx="1295400" cy="1371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162576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ttp://www.nilit.com/images/hpiconvalues-03.png"/>
          <p:cNvPicPr/>
          <p:nvPr/>
        </p:nvPicPr>
        <p:blipFill>
          <a:blip r:embed="rId2">
            <a:duotone>
              <a:prstClr val="black"/>
              <a:schemeClr val="accent4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381000" y="685800"/>
            <a:ext cx="1676400" cy="1352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0" y="1905000"/>
            <a:ext cx="9210470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</a:t>
            </a:r>
            <a:r>
              <a:rPr lang="en-US" sz="2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COLLABORATION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en-US" sz="2000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002060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sz="2000" b="1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</a:rPr>
              <a:t>      We believe in diversity , the power of teamwork and that by working as one we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sz="2000" b="1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</a:rPr>
              <a:t>      can deliver exceptional outcomes. Do great things together and leverage our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sz="2000" b="1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</a:rPr>
              <a:t>      collective  talents.</a:t>
            </a:r>
            <a:r>
              <a:rPr kumimoji="0" lang="en-US" sz="2000" b="1" i="0" strike="noStrike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/>
            </a:r>
            <a:br>
              <a:rPr kumimoji="0" lang="en-US" sz="2000" b="1" i="0" strike="noStrike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endParaRPr lang="en-US" sz="2000" b="1" dirty="0" smtClean="0">
              <a:solidFill>
                <a:srgbClr val="00206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/>
            </a:r>
            <a:b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endParaRPr kumimoji="0" lang="en-US" sz="20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3" descr="http://www.nilit.com/images/hpiconvalues-04.png"/>
          <p:cNvPicPr/>
          <p:nvPr/>
        </p:nvPicPr>
        <p:blipFill>
          <a:blip r:embed="rId3">
            <a:duotone>
              <a:prstClr val="black"/>
              <a:schemeClr val="accent4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228600" y="3581400"/>
            <a:ext cx="1752600" cy="933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152400" y="4495800"/>
            <a:ext cx="8758167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</a:t>
            </a:r>
            <a:r>
              <a:rPr lang="en-US" sz="2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EXCELLENCE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en-US" sz="2000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002060"/>
              </a:soli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sz="2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   W</a:t>
            </a:r>
            <a:r>
              <a:rPr lang="en-US" sz="2000" b="1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e believe  that achieving our goals depends on the individual performance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sz="2000" b="1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   of each and every employee. As a result, we have built a corporate culture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sz="2000" b="1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   that inspires excellence in all our endeavors  and at every level , from line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sz="2000" b="1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   workers  to senior engineers.</a:t>
            </a:r>
            <a:endParaRPr kumimoji="0" lang="en-US" sz="2000" b="1" u="none" strike="noStrike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1" descr="http://www.nilit.com/fibers/images/icon-title-profile.png"/>
          <p:cNvPicPr>
            <a:picLocks noChangeAspect="1" noChangeArrowheads="1"/>
          </p:cNvPicPr>
          <p:nvPr/>
        </p:nvPicPr>
        <p:blipFill>
          <a:blip r:embed="rId4">
            <a:duotone>
              <a:prstClr val="black"/>
              <a:schemeClr val="accent4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7315200" y="685800"/>
            <a:ext cx="1295400" cy="13716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57200" y="1371600"/>
            <a:ext cx="853440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cap="all" dirty="0" smtClean="0">
                <a:solidFill>
                  <a:srgbClr val="002060"/>
                </a:solidFill>
              </a:rPr>
              <a:t>           </a:t>
            </a:r>
          </a:p>
          <a:p>
            <a:r>
              <a:rPr lang="en-US" sz="3200" b="1" cap="all" dirty="0" smtClean="0">
                <a:solidFill>
                  <a:srgbClr val="002060"/>
                </a:solidFill>
              </a:rPr>
              <a:t>        </a:t>
            </a:r>
            <a:r>
              <a:rPr lang="en-US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FOCUS ON YOUR SUCCESS</a:t>
            </a:r>
            <a:endParaRPr lang="en-US" sz="2400" b="1" cap="all" dirty="0" smtClean="0"/>
          </a:p>
          <a:p>
            <a:r>
              <a:rPr lang="en-US" sz="2400" b="1" cap="all" dirty="0" smtClean="0"/>
              <a:t> </a:t>
            </a:r>
            <a:endParaRPr lang="en-US" sz="2000" cap="all" dirty="0" smtClean="0">
              <a:latin typeface="Times New Roman" pitchFamily="18" charset="0"/>
            </a:endParaRPr>
          </a:p>
          <a:p>
            <a:r>
              <a:rPr lang="en-US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N</a:t>
            </a:r>
            <a:r>
              <a:rPr lang="en-US" sz="2400" b="1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o matter how you define success, J K Polymers has </a:t>
            </a:r>
          </a:p>
          <a:p>
            <a:r>
              <a:rPr lang="en-US" sz="2400" b="1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the Material expertise , Processing know-how , Market Knowledge and application experience to help you </a:t>
            </a:r>
          </a:p>
          <a:p>
            <a:r>
              <a:rPr lang="en-US" sz="2400" b="1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                                            achieve it …..</a:t>
            </a:r>
            <a:endParaRPr lang="en-US" sz="2400" b="1" dirty="0">
              <a:solidFill>
                <a:srgbClr val="002060"/>
              </a:solidFill>
            </a:endParaRPr>
          </a:p>
        </p:txBody>
      </p:sp>
      <p:pic>
        <p:nvPicPr>
          <p:cNvPr id="3" name="Picture 1" descr="http://www.nilit.com/fibers/images/icon-title-profile.png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accent4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7467600" y="533400"/>
            <a:ext cx="1295400" cy="13716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accent4">
                <a:tint val="45000"/>
                <a:satMod val="400000"/>
              </a:schemeClr>
            </a:duotone>
            <a:lum contras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905000"/>
            <a:ext cx="7742820" cy="4611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1" descr="http://www.nilit.com/fibers/images/icon-title-profile.png"/>
          <p:cNvPicPr>
            <a:picLocks noChangeAspect="1" noChangeArrowheads="1"/>
          </p:cNvPicPr>
          <p:nvPr/>
        </p:nvPicPr>
        <p:blipFill>
          <a:blip r:embed="rId3">
            <a:duotone>
              <a:prstClr val="black"/>
              <a:schemeClr val="accent4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7620000" y="609600"/>
            <a:ext cx="1295400" cy="1371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echnic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1638</TotalTime>
  <Words>459</Words>
  <Application>Microsoft Office PowerPoint</Application>
  <PresentationFormat>On-screen Show (4:3)</PresentationFormat>
  <Paragraphs>111</Paragraphs>
  <Slides>14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Flow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Gujarat Polyfilms Pvt. Ltd.</dc:title>
  <dc:creator>Mehul</dc:creator>
  <cp:lastModifiedBy>admin</cp:lastModifiedBy>
  <cp:revision>185</cp:revision>
  <dcterms:created xsi:type="dcterms:W3CDTF">2011-09-08T12:38:25Z</dcterms:created>
  <dcterms:modified xsi:type="dcterms:W3CDTF">2018-03-26T05:53:20Z</dcterms:modified>
</cp:coreProperties>
</file>